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62"/>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7" r:id="rId31"/>
    <p:sldId id="383" r:id="rId32"/>
    <p:sldId id="384" r:id="rId33"/>
    <p:sldId id="385" r:id="rId34"/>
    <p:sldId id="386" r:id="rId35"/>
    <p:sldId id="401" r:id="rId36"/>
    <p:sldId id="396" r:id="rId37"/>
    <p:sldId id="357" r:id="rId38"/>
    <p:sldId id="390" r:id="rId39"/>
    <p:sldId id="361" r:id="rId40"/>
    <p:sldId id="362" r:id="rId41"/>
    <p:sldId id="367" r:id="rId42"/>
    <p:sldId id="368" r:id="rId43"/>
    <p:sldId id="369" r:id="rId44"/>
    <p:sldId id="370" r:id="rId45"/>
    <p:sldId id="391" r:id="rId46"/>
    <p:sldId id="371" r:id="rId47"/>
    <p:sldId id="339" r:id="rId48"/>
    <p:sldId id="395" r:id="rId49"/>
    <p:sldId id="403" r:id="rId50"/>
    <p:sldId id="382" r:id="rId51"/>
    <p:sldId id="338" r:id="rId52"/>
    <p:sldId id="372" r:id="rId53"/>
    <p:sldId id="373" r:id="rId54"/>
    <p:sldId id="381" r:id="rId55"/>
    <p:sldId id="375" r:id="rId56"/>
    <p:sldId id="376" r:id="rId57"/>
    <p:sldId id="377" r:id="rId58"/>
    <p:sldId id="378" r:id="rId59"/>
    <p:sldId id="379" r:id="rId60"/>
    <p:sldId id="380" r:id="rId6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7"/>
            <p14:sldId id="383"/>
            <p14:sldId id="384"/>
            <p14:sldId id="385"/>
            <p14:sldId id="386"/>
            <p14:sldId id="401"/>
            <p14:sldId id="396"/>
            <p14:sldId id="357"/>
            <p14:sldId id="390"/>
          </p14:sldIdLst>
        </p14:section>
        <p14:section name="Clinical Reasoning" id="{AFD4017A-983E-4244-B99D-602DD4672DF1}">
          <p14:sldIdLst>
            <p14:sldId id="361"/>
            <p14:sldId id="362"/>
            <p14:sldId id="367"/>
            <p14:sldId id="368"/>
            <p14:sldId id="369"/>
            <p14:sldId id="370"/>
            <p14:sldId id="39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29</a:t>
            </a:fld>
            <a:endParaRPr lang="en-US" dirty="0"/>
          </a:p>
        </p:txBody>
      </p:sp>
    </p:spTree>
    <p:extLst>
      <p:ext uri="{BB962C8B-B14F-4D97-AF65-F5344CB8AC3E}">
        <p14:creationId xmlns:p14="http://schemas.microsoft.com/office/powerpoint/2010/main" val="67558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34</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37</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43</a:t>
            </a:fld>
            <a:endParaRPr lang="en-US" dirty="0"/>
          </a:p>
        </p:txBody>
      </p:sp>
    </p:spTree>
    <p:extLst>
      <p:ext uri="{BB962C8B-B14F-4D97-AF65-F5344CB8AC3E}">
        <p14:creationId xmlns:p14="http://schemas.microsoft.com/office/powerpoint/2010/main" val="193982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that simple</a:t>
            </a:r>
            <a:r>
              <a:rPr lang="en-US" baseline="0" dirty="0"/>
              <a:t> and the comparison chart was at the 30,000 foot level. The goals and design opinions/approaches between the two projects are different.</a:t>
            </a:r>
          </a:p>
          <a:p>
            <a:endParaRPr lang="en-US" baseline="0" dirty="0"/>
          </a:p>
          <a:p>
            <a:r>
              <a:rPr lang="en-US" baseline="0" dirty="0"/>
              <a:t>CDS Hooks has been laser focused on a fairly narrow use case of remote decision support. Additionally, CDS Hooks is defining a complete specification (like SMART) that encompasses not the data model, transport, and security. Everything you need to implement.</a:t>
            </a:r>
          </a:p>
          <a:p>
            <a:endParaRPr lang="en-US" baseline="0" dirty="0"/>
          </a:p>
          <a:p>
            <a:r>
              <a:rPr lang="en-US" baseline="0" dirty="0"/>
              <a:t>Clinical Reasoning has a very broad focus (like FHIR) and defers some things (like security), similar to what the rest of FHIR does.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44</a:t>
            </a:fld>
            <a:endParaRPr lang="en-US" dirty="0"/>
          </a:p>
        </p:txBody>
      </p:sp>
    </p:spTree>
    <p:extLst>
      <p:ext uri="{BB962C8B-B14F-4D97-AF65-F5344CB8AC3E}">
        <p14:creationId xmlns:p14="http://schemas.microsoft.com/office/powerpoint/2010/main" val="1758337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45</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46</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50</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51</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52</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56</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59</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497"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5/17/18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17.05.18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5/17/18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73"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5/17/18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7" Type="http://schemas.openxmlformats.org/officeDocument/2006/relationships/image" Target="../media/image40.gif"/><Relationship Id="rId2" Type="http://schemas.openxmlformats.org/officeDocument/2006/relationships/notesSlide" Target="../notesSlides/notesSlide20.xml"/><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3" Type="http://schemas.openxmlformats.org/officeDocument/2006/relationships/image" Target="../media/image36.jp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39.gif"/></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3.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53.xml"/><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2.png"/></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4.png"/><Relationship Id="rId4" Type="http://schemas.openxmlformats.org/officeDocument/2006/relationships/hyperlink" Target="http://cds-hooks.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9.xml"/><Relationship Id="rId1" Type="http://schemas.openxmlformats.org/officeDocument/2006/relationships/slideLayout" Target="../slideLayouts/slideLayout55.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0.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tiff"/><Relationship Id="rId1" Type="http://schemas.openxmlformats.org/officeDocument/2006/relationships/slideLayout" Target="../slideLayouts/slideLayout18.xml"/><Relationship Id="rId4" Type="http://schemas.openxmlformats.org/officeDocument/2006/relationships/image" Target="../media/image105.emf"/></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5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12.xml"/><Relationship Id="rId6" Type="http://schemas.openxmlformats.org/officeDocument/2006/relationships/image" Target="../media/image115.jpeg"/><Relationship Id="rId5" Type="http://schemas.openxmlformats.org/officeDocument/2006/relationships/image" Target="../media/image114.emf"/><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May 17,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https</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example.org</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cds-services</a:t>
            </a:r>
            <a:r>
              <a:rPr lang="mr-IN" sz="2400" dirty="0">
                <a:solidFill>
                  <a:schemeClr val="accent6"/>
                </a:solidFill>
                <a:latin typeface="Courier New" charset="0"/>
                <a:ea typeface="Courier New" charset="0"/>
                <a:cs typeface="Courier New" charset="0"/>
              </a:rPr>
              <a:t>/</a:t>
            </a:r>
            <a:r>
              <a:rPr lang="en-US" sz="2400" dirty="0">
                <a:solidFill>
                  <a:schemeClr val="accent6"/>
                </a:solidFill>
                <a:latin typeface="Courier New" charset="0"/>
                <a:ea typeface="Courier New" charset="0"/>
                <a:cs typeface="Courier New" charset="0"/>
              </a:rPr>
              <a:t>my</a:t>
            </a:r>
            <a:r>
              <a:rPr lang="mr-IN" sz="2400" dirty="0">
                <a:solidFill>
                  <a:schemeClr val="accent6"/>
                </a:solidFill>
                <a:latin typeface="Courier New" charset="0"/>
                <a:ea typeface="Courier New" charset="0"/>
                <a:cs typeface="Courier New" charset="0"/>
              </a:rPr>
              <a:t>-</a:t>
            </a:r>
            <a:r>
              <a:rPr lang="mr-IN" sz="24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367608"/>
              </p:ext>
            </p:extLst>
          </p:nvPr>
        </p:nvGraphicFramePr>
        <p:xfrm>
          <a:off x="838200" y="1825625"/>
          <a:ext cx="10515600" cy="4572000"/>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70840">
                <a:tc>
                  <a:txBody>
                    <a:bodyPr/>
                    <a:lstStyle/>
                    <a:p>
                      <a:r>
                        <a:rPr lang="en-US" sz="2400" b="0" dirty="0">
                          <a:latin typeface="+mn-lt"/>
                        </a:rPr>
                        <a:t>Field</a:t>
                      </a:r>
                    </a:p>
                  </a:txBody>
                  <a:tcPr/>
                </a:tc>
                <a:tc>
                  <a:txBody>
                    <a:bodyPr/>
                    <a:lstStyle/>
                    <a:p>
                      <a:r>
                        <a:rPr lang="en-US" sz="2400" b="1" dirty="0">
                          <a:latin typeface="+mn-lt"/>
                        </a:rPr>
                        <a:t>Value</a:t>
                      </a:r>
                    </a:p>
                  </a:txBody>
                  <a:tcPr/>
                </a:tc>
                <a:tc>
                  <a:txBody>
                    <a:bodyPr/>
                    <a:lstStyle/>
                    <a:p>
                      <a:r>
                        <a:rPr lang="en-US" sz="2400" dirty="0">
                          <a:latin typeface="+mn-lt"/>
                        </a:rPr>
                        <a:t>Example</a:t>
                      </a:r>
                    </a:p>
                  </a:txBody>
                  <a:tcPr/>
                </a:tc>
                <a:extLst>
                  <a:ext uri="{0D108BD9-81ED-4DB2-BD59-A6C34878D82A}">
                    <a16:rowId xmlns:a16="http://schemas.microsoft.com/office/drawing/2014/main" val="10000"/>
                  </a:ext>
                </a:extLst>
              </a:tr>
              <a:tr h="822960">
                <a:tc>
                  <a:txBody>
                    <a:bodyPr/>
                    <a:lstStyle/>
                    <a:p>
                      <a:r>
                        <a:rPr lang="en-US" sz="2400" dirty="0" err="1">
                          <a:latin typeface="+mj-lt"/>
                        </a:rPr>
                        <a:t>iss</a:t>
                      </a:r>
                      <a:endParaRPr lang="en-US" sz="2400" dirty="0">
                        <a:latin typeface="+mj-lt"/>
                      </a:endParaRPr>
                    </a:p>
                  </a:txBody>
                  <a:tcPr/>
                </a:tc>
                <a:tc>
                  <a:txBody>
                    <a:bodyPr/>
                    <a:lstStyle/>
                    <a:p>
                      <a:r>
                        <a:rPr lang="en-US" sz="2400" dirty="0">
                          <a:latin typeface="+mj-lt"/>
                        </a:rPr>
                        <a:t>The URL of the issuer of the</a:t>
                      </a:r>
                      <a:r>
                        <a:rPr lang="en-US" sz="2400" baseline="0" dirty="0">
                          <a:latin typeface="+mj-lt"/>
                        </a:rPr>
                        <a:t> JWT</a:t>
                      </a:r>
                      <a:endParaRPr lang="en-US" sz="2400" dirty="0">
                        <a:latin typeface="+mj-lt"/>
                      </a:endParaRPr>
                    </a:p>
                  </a:txBody>
                  <a:tcPr/>
                </a:tc>
                <a:tc>
                  <a:txBody>
                    <a:bodyPr/>
                    <a:lstStyle/>
                    <a:p>
                      <a:r>
                        <a:rPr lang="en-US" sz="2400" dirty="0">
                          <a:latin typeface="+mj-lt"/>
                        </a:rPr>
                        <a:t>https://</a:t>
                      </a:r>
                      <a:r>
                        <a:rPr lang="en-US" sz="2400" dirty="0" err="1">
                          <a:latin typeface="+mj-lt"/>
                        </a:rPr>
                        <a:t>ehr.example.com</a:t>
                      </a:r>
                      <a:endParaRPr lang="en-US" sz="2400" dirty="0">
                        <a:latin typeface="+mj-lt"/>
                      </a:endParaRPr>
                    </a:p>
                  </a:txBody>
                  <a:tcPr/>
                </a:tc>
                <a:extLst>
                  <a:ext uri="{0D108BD9-81ED-4DB2-BD59-A6C34878D82A}">
                    <a16:rowId xmlns:a16="http://schemas.microsoft.com/office/drawing/2014/main" val="10001"/>
                  </a:ext>
                </a:extLst>
              </a:tr>
              <a:tr h="822960">
                <a:tc>
                  <a:txBody>
                    <a:bodyPr/>
                    <a:lstStyle/>
                    <a:p>
                      <a:r>
                        <a:rPr lang="en-US" sz="2400" dirty="0" err="1">
                          <a:latin typeface="+mj-lt"/>
                        </a:rPr>
                        <a:t>aud</a:t>
                      </a:r>
                      <a:endParaRPr lang="en-US" sz="2400" dirty="0">
                        <a:latin typeface="+mj-lt"/>
                      </a:endParaRPr>
                    </a:p>
                  </a:txBody>
                  <a:tcPr/>
                </a:tc>
                <a:tc>
                  <a:txBody>
                    <a:bodyPr/>
                    <a:lstStyle/>
                    <a:p>
                      <a:r>
                        <a:rPr lang="en-US" sz="2400" dirty="0">
                          <a:latin typeface="+mj-lt"/>
                        </a:rPr>
                        <a:t>The CDS Service endpoint being called</a:t>
                      </a:r>
                    </a:p>
                  </a:txBody>
                  <a:tcPr/>
                </a:tc>
                <a:tc>
                  <a:txBody>
                    <a:bodyPr/>
                    <a:lstStyle/>
                    <a:p>
                      <a:r>
                        <a:rPr lang="en-US" sz="2400" dirty="0">
                          <a:latin typeface="+mj-lt"/>
                        </a:rPr>
                        <a:t>https://</a:t>
                      </a:r>
                      <a:r>
                        <a:rPr lang="en-US" sz="2400" dirty="0" err="1">
                          <a:latin typeface="+mj-lt"/>
                        </a:rPr>
                        <a:t>example.org</a:t>
                      </a:r>
                      <a:r>
                        <a:rPr lang="en-US" sz="2400" dirty="0">
                          <a:latin typeface="+mj-lt"/>
                        </a:rPr>
                        <a:t>/</a:t>
                      </a:r>
                      <a:r>
                        <a:rPr lang="en-US" sz="2400" dirty="0" err="1">
                          <a:latin typeface="+mj-lt"/>
                        </a:rPr>
                        <a:t>cds</a:t>
                      </a:r>
                      <a:r>
                        <a:rPr lang="en-US" sz="2400" dirty="0">
                          <a:latin typeface="+mj-lt"/>
                        </a:rPr>
                        <a:t>-services/my-service</a:t>
                      </a:r>
                    </a:p>
                  </a:txBody>
                  <a:tcPr/>
                </a:tc>
                <a:extLst>
                  <a:ext uri="{0D108BD9-81ED-4DB2-BD59-A6C34878D82A}">
                    <a16:rowId xmlns:a16="http://schemas.microsoft.com/office/drawing/2014/main" val="10002"/>
                  </a:ext>
                </a:extLst>
              </a:tr>
              <a:tr h="822960">
                <a:tc>
                  <a:txBody>
                    <a:bodyPr/>
                    <a:lstStyle/>
                    <a:p>
                      <a:r>
                        <a:rPr lang="en-US" sz="2400" dirty="0" err="1">
                          <a:latin typeface="+mj-lt"/>
                        </a:rPr>
                        <a:t>exp</a:t>
                      </a:r>
                      <a:endParaRPr lang="en-US" sz="2400" dirty="0">
                        <a:latin typeface="+mj-lt"/>
                      </a:endParaRPr>
                    </a:p>
                  </a:txBody>
                  <a:tcPr/>
                </a:tc>
                <a:tc>
                  <a:txBody>
                    <a:bodyPr/>
                    <a:lstStyle/>
                    <a:p>
                      <a:r>
                        <a:rPr lang="en-US" sz="2400" dirty="0">
                          <a:latin typeface="+mj-lt"/>
                        </a:rPr>
                        <a:t>Time </a:t>
                      </a:r>
                      <a:r>
                        <a:rPr lang="en-US" sz="2400" baseline="0" dirty="0">
                          <a:latin typeface="+mj-lt"/>
                        </a:rPr>
                        <a:t>this JWT expires</a:t>
                      </a:r>
                      <a:endParaRPr lang="en-US" sz="2400" b="0" dirty="0">
                        <a:latin typeface="+mj-lt"/>
                      </a:endParaRPr>
                    </a:p>
                  </a:txBody>
                  <a:tcPr/>
                </a:tc>
                <a:tc>
                  <a:txBody>
                    <a:bodyPr/>
                    <a:lstStyle/>
                    <a:p>
                      <a:r>
                        <a:rPr lang="is-IS" sz="2400" dirty="0">
                          <a:latin typeface="+mj-lt"/>
                        </a:rPr>
                        <a:t>1422568860</a:t>
                      </a:r>
                      <a:endParaRPr lang="en-US" sz="2400" dirty="0">
                        <a:latin typeface="+mj-lt"/>
                      </a:endParaRPr>
                    </a:p>
                  </a:txBody>
                  <a:tcPr/>
                </a:tc>
                <a:extLst>
                  <a:ext uri="{0D108BD9-81ED-4DB2-BD59-A6C34878D82A}">
                    <a16:rowId xmlns:a16="http://schemas.microsoft.com/office/drawing/2014/main" val="10003"/>
                  </a:ext>
                </a:extLst>
              </a:tr>
              <a:tr h="822960">
                <a:tc>
                  <a:txBody>
                    <a:bodyPr/>
                    <a:lstStyle/>
                    <a:p>
                      <a:r>
                        <a:rPr lang="en-US" sz="2400" dirty="0" err="1">
                          <a:latin typeface="+mj-lt"/>
                        </a:rPr>
                        <a:t>iat</a:t>
                      </a:r>
                      <a:endParaRPr lang="en-US" sz="2400" dirty="0">
                        <a:latin typeface="+mj-lt"/>
                      </a:endParaRPr>
                    </a:p>
                  </a:txBody>
                  <a:tcPr/>
                </a:tc>
                <a:tc>
                  <a:txBody>
                    <a:bodyPr/>
                    <a:lstStyle/>
                    <a:p>
                      <a:r>
                        <a:rPr lang="en-US" sz="2400" dirty="0">
                          <a:latin typeface="+mj-lt"/>
                        </a:rPr>
                        <a:t>Time </a:t>
                      </a:r>
                      <a:r>
                        <a:rPr lang="en-US" sz="2400" baseline="0" dirty="0">
                          <a:latin typeface="+mj-lt"/>
                        </a:rPr>
                        <a:t>at which this JWT was issued</a:t>
                      </a:r>
                      <a:endParaRPr lang="en-US" sz="2400" dirty="0">
                        <a:latin typeface="+mj-lt"/>
                      </a:endParaRPr>
                    </a:p>
                  </a:txBody>
                  <a:tcPr/>
                </a:tc>
                <a:tc>
                  <a:txBody>
                    <a:bodyPr/>
                    <a:lstStyle/>
                    <a:p>
                      <a:r>
                        <a:rPr lang="is-IS" sz="2400" dirty="0">
                          <a:latin typeface="+mj-lt"/>
                        </a:rPr>
                        <a:t>1311280970</a:t>
                      </a:r>
                      <a:endParaRPr lang="en-US" sz="2400" dirty="0">
                        <a:latin typeface="+mj-lt"/>
                      </a:endParaRPr>
                    </a:p>
                  </a:txBody>
                  <a:tcPr/>
                </a:tc>
                <a:extLst>
                  <a:ext uri="{0D108BD9-81ED-4DB2-BD59-A6C34878D82A}">
                    <a16:rowId xmlns:a16="http://schemas.microsoft.com/office/drawing/2014/main" val="10004"/>
                  </a:ext>
                </a:extLst>
              </a:tr>
              <a:tr h="822960">
                <a:tc>
                  <a:txBody>
                    <a:bodyPr/>
                    <a:lstStyle/>
                    <a:p>
                      <a:r>
                        <a:rPr lang="en-US" sz="2400" dirty="0" err="1">
                          <a:latin typeface="+mj-lt"/>
                        </a:rPr>
                        <a:t>jti</a:t>
                      </a:r>
                      <a:endParaRPr lang="en-US" sz="2400" dirty="0">
                        <a:latin typeface="+mj-lt"/>
                      </a:endParaRPr>
                    </a:p>
                  </a:txBody>
                  <a:tcPr/>
                </a:tc>
                <a:tc>
                  <a:txBody>
                    <a:bodyPr/>
                    <a:lstStyle/>
                    <a:p>
                      <a:r>
                        <a:rPr lang="en-US" sz="2400" dirty="0">
                          <a:latin typeface="+mj-lt"/>
                        </a:rPr>
                        <a:t>Nonce to protect</a:t>
                      </a:r>
                      <a:r>
                        <a:rPr lang="en-US" sz="2400" baseline="0" dirty="0">
                          <a:latin typeface="+mj-lt"/>
                        </a:rPr>
                        <a:t> against replay attacks</a:t>
                      </a:r>
                      <a:endParaRPr lang="en-US" sz="2400" dirty="0">
                        <a:latin typeface="+mj-lt"/>
                      </a:endParaRPr>
                    </a:p>
                  </a:txBody>
                  <a:tcPr/>
                </a:tc>
                <a:tc>
                  <a:txBody>
                    <a:bodyPr/>
                    <a:lstStyle/>
                    <a:p>
                      <a:r>
                        <a:rPr lang="hu-HU" sz="2400" dirty="0">
                          <a:latin typeface="+mj-lt"/>
                        </a:rPr>
                        <a:t>ee22b021-e1b7-4611-ba5b-8eec6a33ac1e</a:t>
                      </a:r>
                      <a:endParaRPr lang="en-US" sz="24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04697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2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733657"/>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212026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15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8892576"/>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408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468" y="411754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9656" y="1654834"/>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18601" y="4378118"/>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75550" y="4801213"/>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084101" y="1681921"/>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dissolve">
                                      <p:cBhvr>
                                        <p:cTn id="148" dur="500"/>
                                        <p:tgtEl>
                                          <p:spTgt spid="2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dissolve">
                                      <p:cBhvr>
                                        <p:cTn id="152" dur="500"/>
                                        <p:tgtEl>
                                          <p:spTgt spid="33"/>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dissolve">
                                      <p:cBhvr>
                                        <p:cTn id="156" dur="500"/>
                                        <p:tgtEl>
                                          <p:spTgt spid="39"/>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dissolve">
                                      <p:cBhvr>
                                        <p:cTn id="160" dur="500"/>
                                        <p:tgtEl>
                                          <p:spTgt spid="25"/>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dissolve">
                                      <p:cBhvr>
                                        <p:cTn id="164" dur="500"/>
                                        <p:tgtEl>
                                          <p:spTgt spid="53"/>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dissolve">
                                      <p:cBhvr>
                                        <p:cTn id="168" dur="500"/>
                                        <p:tgtEl>
                                          <p:spTgt spid="57"/>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dissolve">
                                      <p:cBhvr>
                                        <p:cTn id="172" dur="500"/>
                                        <p:tgtEl>
                                          <p:spTgt spid="61"/>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dissolve">
                                      <p:cBhvr>
                                        <p:cTn id="176" dur="500"/>
                                        <p:tgtEl>
                                          <p:spTgt spid="47"/>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5"/>
                                        </p:tgtEl>
                                        <p:attrNameLst>
                                          <p:attrName>style.visibility</p:attrName>
                                        </p:attrNameLst>
                                      </p:cBhvr>
                                      <p:to>
                                        <p:strVal val="visible"/>
                                      </p:to>
                                    </p:set>
                                    <p:animEffect transition="in" filter="dissolve">
                                      <p:cBhvr>
                                        <p:cTn id="180" dur="500"/>
                                        <p:tgtEl>
                                          <p:spTgt spid="55"/>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dissolve">
                                      <p:cBhvr>
                                        <p:cTn id="184" dur="500"/>
                                        <p:tgtEl>
                                          <p:spTgt spid="4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dissolve">
                                      <p:cBhvr>
                                        <p:cTn id="188" dur="500"/>
                                        <p:tgtEl>
                                          <p:spTgt spid="51"/>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dissolve">
                                      <p:cBhvr>
                                        <p:cTn id="1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842805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9387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94330749"/>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endParaRPr lang="en-US" sz="3200" dirty="0">
                        <a:latin typeface="+mj-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2433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866213"/>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endParaRPr lang="en-US" sz="3200" dirty="0">
                        <a:latin typeface="+mj-lt"/>
                      </a:endParaRPr>
                    </a:p>
                  </a:txBody>
                  <a:tcPr anchor="ctr"/>
                </a:tc>
                <a:tc>
                  <a:txBody>
                    <a:bodyPr/>
                    <a:lstStyle/>
                    <a:p>
                      <a:pPr algn="ctr"/>
                      <a:endParaRPr lang="en-US" sz="4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4400" dirty="0"/>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4829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compare</a:t>
            </a:r>
            <a:r>
              <a:rPr lang="en-US" i="1"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247197"/>
              </p:ext>
            </p:extLst>
          </p:nvPr>
        </p:nvGraphicFramePr>
        <p:xfrm>
          <a:off x="888423" y="1295023"/>
          <a:ext cx="10515600" cy="5090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1018056">
                <a:tc>
                  <a:txBody>
                    <a:bodyPr/>
                    <a:lstStyle/>
                    <a:p>
                      <a:endParaRPr lang="en-US" dirty="0"/>
                    </a:p>
                  </a:txBody>
                  <a:tcPr/>
                </a:tc>
                <a:tc>
                  <a:txBody>
                    <a:bodyPr/>
                    <a:lstStyle/>
                    <a:p>
                      <a:pPr algn="ctr"/>
                      <a:r>
                        <a:rPr lang="en-US" sz="3200" dirty="0">
                          <a:latin typeface="+mj-lt"/>
                        </a:rPr>
                        <a:t>Clinical Reasoning</a:t>
                      </a:r>
                    </a:p>
                  </a:txBody>
                  <a:tcPr anchor="ctr"/>
                </a:tc>
                <a:tc>
                  <a:txBody>
                    <a:bodyPr/>
                    <a:lstStyle/>
                    <a:p>
                      <a:pPr algn="ctr"/>
                      <a:r>
                        <a:rPr lang="en-US" sz="3200" dirty="0">
                          <a:latin typeface="+mj-lt"/>
                        </a:rPr>
                        <a:t>CDS Hooks</a:t>
                      </a:r>
                    </a:p>
                  </a:txBody>
                  <a:tcPr anchor="ctr"/>
                </a:tc>
                <a:extLst>
                  <a:ext uri="{0D108BD9-81ED-4DB2-BD59-A6C34878D82A}">
                    <a16:rowId xmlns:a16="http://schemas.microsoft.com/office/drawing/2014/main" val="10000"/>
                  </a:ext>
                </a:extLst>
              </a:tr>
              <a:tr h="1018056">
                <a:tc>
                  <a:txBody>
                    <a:bodyPr/>
                    <a:lstStyle/>
                    <a:p>
                      <a:pPr algn="ctr"/>
                      <a:r>
                        <a:rPr lang="en-US" sz="3200" dirty="0">
                          <a:latin typeface="+mj-lt"/>
                        </a:rPr>
                        <a:t>Management</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018056">
                <a:tc>
                  <a:txBody>
                    <a:bodyPr/>
                    <a:lstStyle/>
                    <a:p>
                      <a:pPr algn="ctr"/>
                      <a:r>
                        <a:rPr lang="en-US" sz="3200" dirty="0">
                          <a:latin typeface="+mj-lt"/>
                        </a:rPr>
                        <a:t>Rule definition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2"/>
                  </a:ext>
                </a:extLst>
              </a:tr>
              <a:tr h="1018056">
                <a:tc>
                  <a:txBody>
                    <a:bodyPr/>
                    <a:lstStyle/>
                    <a:p>
                      <a:pPr algn="ctr"/>
                      <a:r>
                        <a:rPr lang="en-US" sz="3200" dirty="0">
                          <a:latin typeface="+mj-lt"/>
                        </a:rPr>
                        <a:t>Local execution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r h="1018056">
                <a:tc>
                  <a:txBody>
                    <a:bodyPr/>
                    <a:lstStyle/>
                    <a:p>
                      <a:pPr algn="ctr"/>
                      <a:r>
                        <a:rPr lang="en-US" sz="3200" dirty="0">
                          <a:latin typeface="+mj-lt"/>
                        </a:rPr>
                        <a:t>Remote execution</a:t>
                      </a:r>
                    </a:p>
                  </a:txBody>
                  <a:tcPr anchor="ctr"/>
                </a:tc>
                <a:tc>
                  <a:txBody>
                    <a:bodyPr/>
                    <a:lstStyle/>
                    <a:p>
                      <a:pPr algn="ctr"/>
                      <a:r>
                        <a:rPr lang="en-US" sz="4400" dirty="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dirty="0"/>
                        <a:t>✔</a:t>
                      </a:r>
                    </a:p>
                  </a:txBody>
                  <a:tcPr anchor="ctr"/>
                </a:tc>
                <a:extLst>
                  <a:ext uri="{0D108BD9-81ED-4DB2-BD59-A6C34878D82A}">
                    <a16:rowId xmlns:a16="http://schemas.microsoft.com/office/drawing/2014/main" val="10004"/>
                  </a:ext>
                </a:extLst>
              </a:tr>
            </a:tbl>
          </a:graphicData>
        </a:graphic>
      </p:graphicFrame>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478" y="2465484"/>
            <a:ext cx="657955" cy="6773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126" y="2465484"/>
            <a:ext cx="892322" cy="741742"/>
          </a:xfrm>
          <a:prstGeom prst="rect">
            <a:avLst/>
          </a:prstGeom>
        </p:spPr>
      </p:pic>
    </p:spTree>
    <p:extLst>
      <p:ext uri="{BB962C8B-B14F-4D97-AF65-F5344CB8AC3E}">
        <p14:creationId xmlns:p14="http://schemas.microsoft.com/office/powerpoint/2010/main" val="18557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What the?</a:t>
            </a:r>
            <a:r>
              <a:rPr lang="en-US" i="1" dirty="0"/>
              <a:t>!</a:t>
            </a:r>
            <a:br>
              <a:rPr lang="en-US" dirty="0"/>
            </a:br>
            <a:br>
              <a:rPr lang="en-US" dirty="0"/>
            </a:br>
            <a:r>
              <a:rPr lang="en-US" dirty="0"/>
              <a:t>More ✔ wins, right?</a:t>
            </a:r>
          </a:p>
        </p:txBody>
      </p:sp>
    </p:spTree>
    <p:extLst>
      <p:ext uri="{BB962C8B-B14F-4D97-AF65-F5344CB8AC3E}">
        <p14:creationId xmlns:p14="http://schemas.microsoft.com/office/powerpoint/2010/main" val="758475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57600" y="2600325"/>
            <a:ext cx="4992915" cy="1325563"/>
          </a:xfrm>
        </p:spPr>
        <p:txBody>
          <a:bodyPr/>
          <a:lstStyle/>
          <a:p>
            <a:pPr algn="ctr"/>
            <a:r>
              <a:rPr lang="en-US" b="1" dirty="0">
                <a:latin typeface="+mn-lt"/>
              </a:rPr>
              <a:t>broad</a:t>
            </a:r>
            <a:r>
              <a:rPr lang="en-US" dirty="0"/>
              <a:t> vs narrow</a:t>
            </a:r>
          </a:p>
        </p:txBody>
      </p:sp>
    </p:spTree>
    <p:extLst>
      <p:ext uri="{BB962C8B-B14F-4D97-AF65-F5344CB8AC3E}">
        <p14:creationId xmlns:p14="http://schemas.microsoft.com/office/powerpoint/2010/main" val="130907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36"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"https://fhir.example.com"</a:t>
            </a:r>
            <a:r>
              <a:rPr lang="en-US" sz="2800" b="1" dirty="0">
                <a:latin typeface="Courier New"/>
                <a:cs typeface="Courier New"/>
              </a:rPr>
              <a:t>,</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2821</TotalTime>
  <Words>2922</Words>
  <Application>Microsoft Macintosh PowerPoint</Application>
  <PresentationFormat>Widescreen</PresentationFormat>
  <Paragraphs>569</Paragraphs>
  <Slides>59</Slides>
  <Notes>31</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4" baseType="lpstr">
      <vt:lpstr>MS PGothic</vt:lpstr>
      <vt:lpstr>MS PGothic</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Separation of Concerns</vt:lpstr>
      <vt:lpstr>Separation of Concerns</vt:lpstr>
      <vt:lpstr>Separation of Concerns</vt:lpstr>
      <vt:lpstr>Separation of Concerns</vt:lpstr>
      <vt:lpstr>PowerPoint Presentation</vt:lpstr>
      <vt:lpstr>Argonauts ❤️ CDS Hooks</vt:lpstr>
      <vt:lpstr>2018 Roadmap</vt:lpstr>
      <vt:lpstr>What’s after 1.0?</vt:lpstr>
      <vt:lpstr>Wait, doesn’t FHIR already define an approach for CDS?</vt:lpstr>
      <vt:lpstr>Let’s compare!</vt:lpstr>
      <vt:lpstr>Let’s compare!</vt:lpstr>
      <vt:lpstr>Let’s compare!</vt:lpstr>
      <vt:lpstr>Let’s compare!</vt:lpstr>
      <vt:lpstr>What the?!  More ✔ wins, right?</vt:lpstr>
      <vt:lpstr>broad vs narrow</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384</cp:revision>
  <cp:lastPrinted>2016-11-14T17:42:56Z</cp:lastPrinted>
  <dcterms:created xsi:type="dcterms:W3CDTF">2016-10-20T03:15:38Z</dcterms:created>
  <dcterms:modified xsi:type="dcterms:W3CDTF">2018-05-17T08:43:39Z</dcterms:modified>
</cp:coreProperties>
</file>